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81" r:id="rId3"/>
    <p:sldId id="257" r:id="rId4"/>
    <p:sldId id="272" r:id="rId5"/>
    <p:sldId id="282" r:id="rId6"/>
    <p:sldId id="273" r:id="rId7"/>
    <p:sldId id="274" r:id="rId8"/>
    <p:sldId id="275" r:id="rId9"/>
    <p:sldId id="279" r:id="rId10"/>
    <p:sldId id="276" r:id="rId11"/>
    <p:sldId id="265" r:id="rId12"/>
    <p:sldId id="278" r:id="rId13"/>
    <p:sldId id="277" r:id="rId14"/>
    <p:sldId id="260" r:id="rId15"/>
    <p:sldId id="285" r:id="rId16"/>
    <p:sldId id="261" r:id="rId17"/>
    <p:sldId id="262" r:id="rId18"/>
    <p:sldId id="284" r:id="rId19"/>
    <p:sldId id="268" r:id="rId2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jk2J7Pe7VFa3tLEa7EnxhGg4cM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3A2264-C7C9-D0E2-59EB-7A5A241555BE}" v="1" dt="2026-09-02T22:21:12.7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customschemas.google.com/relationships/presentationmetadata" Target="metadata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>
          <a:extLst>
            <a:ext uri="{FF2B5EF4-FFF2-40B4-BE49-F238E27FC236}">
              <a16:creationId xmlns:a16="http://schemas.microsoft.com/office/drawing/2014/main" id="{24384B86-30D7-E561-03DD-4CF3BE66D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>
            <a:extLst>
              <a:ext uri="{FF2B5EF4-FFF2-40B4-BE49-F238E27FC236}">
                <a16:creationId xmlns:a16="http://schemas.microsoft.com/office/drawing/2014/main" id="{57A39D05-7AEB-443D-6B0E-D0B48344D2E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>
            <a:extLst>
              <a:ext uri="{FF2B5EF4-FFF2-40B4-BE49-F238E27FC236}">
                <a16:creationId xmlns:a16="http://schemas.microsoft.com/office/drawing/2014/main" id="{747724E9-E4AD-81BB-8547-7850BAAB407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16013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902DB23C-7734-EF8D-E439-B6FDF81E8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D1E83743-7A04-0003-6FC0-81D840F480D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8B9F1F0C-E730-39DD-7EA1-2356DB4BE7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1357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F99D26D2-59FC-77D4-6356-00D9777AA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9ED01A6A-864B-FB28-B9E6-F0ABE99036C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53D958B0-789D-0D69-E268-622E97610A9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28334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C8E9EA47-5EFD-609C-37E7-2F3E3A98B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7CC04B54-08C6-2B7B-8C3F-51D26650FD9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46BF36EC-23CB-EBEF-D8B0-D28A7B3C8B7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2371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EEA4E8D6-5F42-73C2-107C-4C4440A15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1F0D5CBB-FB1D-C64E-A9F7-4E81199890A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5C5D5BCA-6551-C815-C8AF-D4B21459E36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56133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46C0F88D-4DA6-EBFE-01D6-28BCAAF10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61A5C11C-C91C-E5A3-64C7-63DDF28AF14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7C275072-536D-003C-6652-7B52C2A30A1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9558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A9C64B7C-20A3-A9E2-A42E-E27AE2778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2D4019BF-C709-F63F-672A-AC575BC34D0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B8257841-80B7-A420-48A9-E3B6C2BE64B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142108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606B695C-5E64-B16D-7903-C23499C5A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FC3DE956-00EC-AF63-36C2-BE563A785E8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69FCCA65-7D73-204A-40A3-7C0E7ADB90F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0898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CD248AD8-702D-EFCD-8B6D-6B6A19B2D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30CB18D0-F7A6-F083-9130-87B61F49A6A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8378A30A-E89F-3988-05AB-114AA32B4A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4356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A14D022B-1942-BE9C-ADD5-DA6AFA2CC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>
            <a:extLst>
              <a:ext uri="{FF2B5EF4-FFF2-40B4-BE49-F238E27FC236}">
                <a16:creationId xmlns:a16="http://schemas.microsoft.com/office/drawing/2014/main" id="{B03F573E-593E-DF4B-04C3-739CF795ADD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>
            <a:extLst>
              <a:ext uri="{FF2B5EF4-FFF2-40B4-BE49-F238E27FC236}">
                <a16:creationId xmlns:a16="http://schemas.microsoft.com/office/drawing/2014/main" id="{28B1C363-979A-FFF7-5EE4-DFB3A98ABF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347106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>
          <a:extLst>
            <a:ext uri="{FF2B5EF4-FFF2-40B4-BE49-F238E27FC236}">
              <a16:creationId xmlns:a16="http://schemas.microsoft.com/office/drawing/2014/main" id="{F167727B-01CB-CC45-B52A-9A30A17A3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>
            <a:extLst>
              <a:ext uri="{FF2B5EF4-FFF2-40B4-BE49-F238E27FC236}">
                <a16:creationId xmlns:a16="http://schemas.microsoft.com/office/drawing/2014/main" id="{FD81B697-21C5-605D-263A-179CF747006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>
            <a:extLst>
              <a:ext uri="{FF2B5EF4-FFF2-40B4-BE49-F238E27FC236}">
                <a16:creationId xmlns:a16="http://schemas.microsoft.com/office/drawing/2014/main" id="{6039E557-55B9-E505-43E2-35ADB3E247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14015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009E39BB-CFF3-2BB7-D8BF-E3EF92FE9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:notes">
            <a:extLst>
              <a:ext uri="{FF2B5EF4-FFF2-40B4-BE49-F238E27FC236}">
                <a16:creationId xmlns:a16="http://schemas.microsoft.com/office/drawing/2014/main" id="{53E8CBBA-3F0E-E6A8-157E-DCE3ED5BDAE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2" name="Google Shape;122;p7:notes">
            <a:extLst>
              <a:ext uri="{FF2B5EF4-FFF2-40B4-BE49-F238E27FC236}">
                <a16:creationId xmlns:a16="http://schemas.microsoft.com/office/drawing/2014/main" id="{19967ADF-9BF8-8715-D7D7-51C0EA709F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522858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310640" y="1178560"/>
            <a:ext cx="9570720" cy="41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8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Friends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of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40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Walkeringham</a:t>
            </a:r>
            <a:r>
              <a:rPr lang="en-GB" sz="4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Primary School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Annual General Meeting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12th</a:t>
            </a:r>
            <a:r>
              <a:rPr lang="en-GB" sz="4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March 2026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8">
          <a:extLst>
            <a:ext uri="{FF2B5EF4-FFF2-40B4-BE49-F238E27FC236}">
              <a16:creationId xmlns:a16="http://schemas.microsoft.com/office/drawing/2014/main" id="{1665B1F1-F146-66A0-241D-3D8DC960C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>
            <a:extLst>
              <a:ext uri="{FF2B5EF4-FFF2-40B4-BE49-F238E27FC236}">
                <a16:creationId xmlns:a16="http://schemas.microsoft.com/office/drawing/2014/main" id="{379BC2DF-3A1E-DC94-B1D9-F04D9526D1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AGM 2024</a:t>
            </a:r>
            <a:endParaRPr dirty="0"/>
          </a:p>
        </p:txBody>
      </p:sp>
      <p:sp>
        <p:nvSpPr>
          <p:cNvPr id="91" name="Google Shape;91;p2">
            <a:extLst>
              <a:ext uri="{FF2B5EF4-FFF2-40B4-BE49-F238E27FC236}">
                <a16:creationId xmlns:a16="http://schemas.microsoft.com/office/drawing/2014/main" id="{279D838D-16A5-69B7-2147-F44826789A69}"/>
              </a:ext>
            </a:extLst>
          </p:cNvPr>
          <p:cNvSpPr txBox="1"/>
          <p:nvPr/>
        </p:nvSpPr>
        <p:spPr>
          <a:xfrm>
            <a:off x="926804" y="1825625"/>
            <a:ext cx="9710716" cy="2092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endParaRPr lang="en-GB"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Minutes of the Annual General Meeting held on (23.01.25)</a:t>
            </a:r>
          </a:p>
          <a:p>
            <a:pPr lvl="0"/>
            <a:endParaRPr lang="en-GB"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Matters arising from the Minutes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74193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WELCOME AND THANK YOU</a:t>
            </a:r>
            <a:endParaRPr/>
          </a:p>
        </p:txBody>
      </p:sp>
      <p:sp>
        <p:nvSpPr>
          <p:cNvPr id="90" name="Google Shape;90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715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dirty="0"/>
              <a:t>The current charity trustees/committee members</a:t>
            </a:r>
            <a:endParaRPr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dirty="0"/>
              <a:t>Jenny Ellson- Treasurer</a:t>
            </a:r>
            <a:endParaRPr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dirty="0"/>
              <a:t>Ellen Armstrong- Secretary</a:t>
            </a:r>
            <a:endParaRPr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dirty="0"/>
              <a:t>Lori </a:t>
            </a:r>
            <a:r>
              <a:rPr lang="en-GB" dirty="0" err="1"/>
              <a:t>Shemilt</a:t>
            </a:r>
            <a:endParaRPr lang="en-GB" dirty="0"/>
          </a:p>
        </p:txBody>
      </p:sp>
      <p:sp>
        <p:nvSpPr>
          <p:cNvPr id="92" name="Google Shape;92;p2"/>
          <p:cNvSpPr txBox="1"/>
          <p:nvPr/>
        </p:nvSpPr>
        <p:spPr>
          <a:xfrm>
            <a:off x="3469640" y="4927600"/>
            <a:ext cx="525272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And of course YOU</a:t>
            </a:r>
            <a:endParaRPr dirty="0"/>
          </a:p>
        </p:txBody>
      </p:sp>
      <p:sp>
        <p:nvSpPr>
          <p:cNvPr id="2" name="Google Shape;90;p2">
            <a:extLst>
              <a:ext uri="{FF2B5EF4-FFF2-40B4-BE49-F238E27FC236}">
                <a16:creationId xmlns:a16="http://schemas.microsoft.com/office/drawing/2014/main" id="{1CD4AA2F-E7EE-8FBF-E507-A46A2B36B40F}"/>
              </a:ext>
            </a:extLst>
          </p:cNvPr>
          <p:cNvSpPr txBox="1">
            <a:spLocks/>
          </p:cNvSpPr>
          <p:nvPr/>
        </p:nvSpPr>
        <p:spPr>
          <a:xfrm>
            <a:off x="926804" y="3514852"/>
            <a:ext cx="10515600" cy="1715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2800"/>
              <a:buFont typeface="Arial"/>
              <a:buNone/>
            </a:pPr>
            <a:r>
              <a:rPr lang="en-GB" dirty="0"/>
              <a:t>Volunteers</a:t>
            </a:r>
          </a:p>
          <a:p>
            <a:pPr marL="685800" lvl="1" indent="-228600">
              <a:buSzPts val="2400"/>
            </a:pPr>
            <a:r>
              <a:rPr lang="en-GB" dirty="0"/>
              <a:t>Louise Fahy</a:t>
            </a:r>
          </a:p>
          <a:p>
            <a:pPr marL="685800" lvl="1" indent="-228600">
              <a:buSzPts val="2400"/>
            </a:pPr>
            <a:r>
              <a:rPr lang="en-GB" dirty="0"/>
              <a:t>Sarah Banton</a:t>
            </a:r>
          </a:p>
          <a:p>
            <a:pPr marL="685800" lvl="1" indent="-228600">
              <a:buSzPts val="2400"/>
            </a:pPr>
            <a:r>
              <a:rPr lang="en-GB" dirty="0"/>
              <a:t>Kelly Taylor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0448B973-B805-E42F-E1EE-5FA1740A43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EF0C7E4D-997D-35FF-079C-12F7BD4C6D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Chair’s report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374C3E-F30B-BB4F-5000-294305FAE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360967"/>
            <a:ext cx="10515600" cy="4815996"/>
          </a:xfrm>
        </p:spPr>
        <p:txBody>
          <a:bodyPr>
            <a:normAutofit/>
          </a:bodyPr>
          <a:lstStyle/>
          <a:p>
            <a:pPr marL="114300" indent="0" rtl="0">
              <a:spcBef>
                <a:spcPts val="1000"/>
              </a:spcBef>
              <a:buNone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External funding</a:t>
            </a:r>
            <a:endParaRPr lang="en-GB" b="0" dirty="0">
              <a:effectLst/>
            </a:endParaRP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YOR4Good  funding for the EYFS  playground		£9958.59</a:t>
            </a: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Tesco Stronger Starts 24/25				£1500</a:t>
            </a: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Tesco Stronger Starts 25/26				£1500	</a:t>
            </a: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Easter eggs from Tesco					£20</a:t>
            </a:r>
            <a:endParaRPr lang="en-GB" sz="24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Easy fundraising- 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supporters so far. 			£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144.89</a:t>
            </a:r>
            <a:endParaRPr lang="en-GB" sz="24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rtl="0" fontAlgn="base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</a:rPr>
              <a:t>Parish Council </a:t>
            </a:r>
            <a:r>
              <a:rPr lang="en-GB" sz="2400" dirty="0">
                <a:solidFill>
                  <a:srgbClr val="000000"/>
                </a:solidFill>
              </a:rPr>
              <a:t>£330</a:t>
            </a:r>
            <a:endParaRPr lang="en-GB" sz="2400" b="0" i="0" u="none" strike="noStrike" dirty="0">
              <a:solidFill>
                <a:srgbClr val="00000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Parents Lottery £9.37</a:t>
            </a:r>
            <a:endParaRPr lang="en-GB" sz="24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920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E2D890A0-B7B0-F3FF-0DD0-60007A4F4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71EB9D19-7981-1836-72CA-02B79A6F5F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Chair’s report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017D5-0D6E-BD4C-9306-68B6B4C4D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360967"/>
            <a:ext cx="10515600" cy="481599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GB" dirty="0"/>
              <a:t>The decision-making process for spending funds.</a:t>
            </a:r>
          </a:p>
          <a:p>
            <a:pPr marL="114300" indent="0">
              <a:buNone/>
            </a:pPr>
            <a:endParaRPr lang="en-GB" sz="4000" dirty="0"/>
          </a:p>
          <a:p>
            <a:r>
              <a:rPr lang="en-GB" sz="2400" dirty="0"/>
              <a:t>Larger funds- the decision will be referred to the school</a:t>
            </a:r>
          </a:p>
          <a:p>
            <a:r>
              <a:rPr lang="en-GB" sz="2400" dirty="0"/>
              <a:t>Smaller spending- committee</a:t>
            </a:r>
          </a:p>
        </p:txBody>
      </p:sp>
    </p:spTree>
    <p:extLst>
      <p:ext uri="{BB962C8B-B14F-4D97-AF65-F5344CB8AC3E}">
        <p14:creationId xmlns:p14="http://schemas.microsoft.com/office/powerpoint/2010/main" val="3569004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57B38EF3-EE79-5541-C439-FCC871A09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810FAF04-65BC-985D-CB16-19DB318F003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Chair’s report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71CD-B0B0-6D55-4C23-AD3A8D03C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360967"/>
            <a:ext cx="10515600" cy="481599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GB" dirty="0"/>
              <a:t>How can you give your ideas and make the decision on what we spend the money we raise on?</a:t>
            </a:r>
          </a:p>
          <a:p>
            <a:r>
              <a:rPr lang="en-GB" sz="2400" dirty="0"/>
              <a:t>Speak to us</a:t>
            </a:r>
          </a:p>
          <a:p>
            <a:r>
              <a:rPr lang="en-GB" sz="2400" dirty="0"/>
              <a:t>Email us</a:t>
            </a:r>
          </a:p>
          <a:p>
            <a:r>
              <a:rPr lang="en-GB" sz="2400" dirty="0"/>
              <a:t>Teachers</a:t>
            </a:r>
          </a:p>
          <a:p>
            <a:r>
              <a:rPr lang="en-GB" sz="2400" dirty="0"/>
              <a:t>Staff meetings</a:t>
            </a:r>
          </a:p>
          <a:p>
            <a:r>
              <a:rPr lang="en-GB" sz="2400" dirty="0"/>
              <a:t>School council</a:t>
            </a:r>
          </a:p>
        </p:txBody>
      </p:sp>
    </p:spTree>
    <p:extLst>
      <p:ext uri="{BB962C8B-B14F-4D97-AF65-F5344CB8AC3E}">
        <p14:creationId xmlns:p14="http://schemas.microsoft.com/office/powerpoint/2010/main" val="245597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9286ED54-5F13-88C7-D229-11A1DECB2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9D466F97-ACCA-3EE0-EF0E-1980741CA59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Chair’s report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40A4F-D88C-E24E-E416-E034BAB367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360967"/>
            <a:ext cx="10515600" cy="481599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GB" dirty="0"/>
              <a:t>Highlights of the PTA’s past year </a:t>
            </a:r>
          </a:p>
          <a:p>
            <a:pPr marL="114300" indent="0">
              <a:buNone/>
            </a:pPr>
            <a:endParaRPr lang="en-GB" dirty="0"/>
          </a:p>
          <a:p>
            <a:r>
              <a:rPr lang="en-GB" sz="2400" dirty="0"/>
              <a:t>New reading shelter</a:t>
            </a:r>
          </a:p>
          <a:p>
            <a:r>
              <a:rPr lang="en-GB" sz="2400" dirty="0"/>
              <a:t>Conversion of the nature shelter</a:t>
            </a:r>
          </a:p>
          <a:p>
            <a:r>
              <a:rPr lang="en-GB" sz="2400" dirty="0"/>
              <a:t>Minimise what we ask parents for.</a:t>
            </a:r>
            <a:endParaRPr lang="en-GB" dirty="0"/>
          </a:p>
          <a:p>
            <a:pPr lvl="1"/>
            <a:r>
              <a:rPr lang="en-GB" dirty="0"/>
              <a:t>Contributed to external trips</a:t>
            </a:r>
          </a:p>
          <a:p>
            <a:pPr lvl="2"/>
            <a:r>
              <a:rPr lang="en-GB" dirty="0"/>
              <a:t>Fund 50% of the coach costs for 4 school trips</a:t>
            </a:r>
          </a:p>
          <a:p>
            <a:pPr lvl="2"/>
            <a:r>
              <a:rPr lang="en-GB" dirty="0"/>
              <a:t>Fund 100% of the cost of the coach for the pantomime and ice-creams </a:t>
            </a:r>
          </a:p>
          <a:p>
            <a:r>
              <a:rPr lang="en-GB" sz="2400" dirty="0"/>
              <a:t>Activities are not always to raise funds.</a:t>
            </a:r>
          </a:p>
        </p:txBody>
      </p:sp>
    </p:spTree>
    <p:extLst>
      <p:ext uri="{BB962C8B-B14F-4D97-AF65-F5344CB8AC3E}">
        <p14:creationId xmlns:p14="http://schemas.microsoft.com/office/powerpoint/2010/main" val="1347707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7264ABC3-198B-A472-7CCE-450A0446B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1C4B5220-C6F4-4495-D76D-E909F9148CB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Chair’s report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28E1B2-B3A4-8607-0A6A-555073E4B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360967"/>
            <a:ext cx="10515600" cy="3030280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en-GB" dirty="0"/>
              <a:t>How the PTA has benefitted pupils at the school in the past year?</a:t>
            </a:r>
          </a:p>
          <a:p>
            <a:pPr marL="114300" indent="0">
              <a:buNone/>
            </a:pPr>
            <a:endParaRPr lang="en-GB" dirty="0"/>
          </a:p>
          <a:p>
            <a:pPr lvl="1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Thought of new activities to generate interest and excitement</a:t>
            </a:r>
          </a:p>
          <a:p>
            <a:pPr lvl="1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unded the coach and ice-creams at the pantomime</a:t>
            </a:r>
          </a:p>
          <a:p>
            <a:pPr lvl="1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Bought</a:t>
            </a:r>
            <a:r>
              <a:rPr lang="en-GB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leaving gift for the year 6 student</a:t>
            </a:r>
          </a:p>
          <a:p>
            <a:pPr lvl="1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Bought </a:t>
            </a:r>
            <a:r>
              <a:rPr lang="en-GB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selection boxes 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hristmas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dirty="0"/>
              <a:t>Raised funds and bought Easter eggs for the Easter egg hunt</a:t>
            </a:r>
          </a:p>
          <a:p>
            <a:pPr lvl="1"/>
            <a:endParaRPr lang="en-GB" sz="2000" b="0" i="0" u="none" strike="noStrike" baseline="0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341354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BFF9C624-B3BF-DEC3-7705-B6FFDDF90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0A0EA64B-D427-7D04-3099-258B9E2562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Chair’s report</a:t>
            </a:r>
            <a:endParaRPr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FFE4D6EA-628F-A2C6-0AB2-57D8A8B1F5CF}"/>
              </a:ext>
            </a:extLst>
          </p:cNvPr>
          <p:cNvSpPr txBox="1">
            <a:spLocks/>
          </p:cNvSpPr>
          <p:nvPr/>
        </p:nvSpPr>
        <p:spPr>
          <a:xfrm>
            <a:off x="838200" y="1449571"/>
            <a:ext cx="10515600" cy="4696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>
              <a:buNone/>
            </a:pPr>
            <a:r>
              <a:rPr lang="en-GB" sz="3000" dirty="0"/>
              <a:t>How the PTA has worked with the local community in the past year?</a:t>
            </a:r>
          </a:p>
          <a:p>
            <a:r>
              <a:rPr lang="en-GB" sz="2600" dirty="0"/>
              <a:t>Small local businesses have donated prizes to our raffles, although many businesses are struggling to donate.</a:t>
            </a:r>
          </a:p>
          <a:p>
            <a:r>
              <a:rPr lang="en-GB" sz="2600" dirty="0"/>
              <a:t>The Parish Council generously donated funds and we have requested money for the coming year as well</a:t>
            </a:r>
          </a:p>
          <a:p>
            <a:r>
              <a:rPr lang="en-GB" sz="2600" dirty="0"/>
              <a:t>Invited the local community to contribute</a:t>
            </a:r>
          </a:p>
          <a:p>
            <a:pPr lvl="1"/>
            <a:r>
              <a:rPr lang="en-GB" sz="2200" dirty="0"/>
              <a:t>Care home judged the Easter egg competition 2025</a:t>
            </a:r>
          </a:p>
          <a:p>
            <a:pPr marL="571500" lvl="1" indent="0">
              <a:buNone/>
            </a:pPr>
            <a:endParaRPr lang="en-GB" sz="2200" dirty="0"/>
          </a:p>
          <a:p>
            <a:endParaRPr lang="en-GB" sz="2000" dirty="0"/>
          </a:p>
          <a:p>
            <a:pPr lvl="1"/>
            <a:endParaRPr lang="en-GB" sz="2000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4264454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2CB0C3BB-78E5-71E0-D8A9-8D16F752F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587B0297-2A7A-9567-F28E-C5BF9E0137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Chair’s report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729527-472D-7C2D-8A2D-78450E7882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360967"/>
            <a:ext cx="10515600" cy="2870791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GB" dirty="0"/>
              <a:t>Thanks to those who have supported your committee and the PTA.</a:t>
            </a:r>
          </a:p>
          <a:p>
            <a:pPr marL="114300" indent="0">
              <a:buNone/>
            </a:pPr>
            <a:endParaRPr lang="en-GB" sz="3200" dirty="0"/>
          </a:p>
          <a:p>
            <a:pPr marL="114300" indent="0" algn="ctr">
              <a:buNone/>
            </a:pPr>
            <a:r>
              <a:rPr lang="en-GB" sz="3200" dirty="0"/>
              <a:t>Parents 	Children	Teachers	   Family	Community</a:t>
            </a:r>
          </a:p>
          <a:p>
            <a:pPr lvl="1"/>
            <a:endParaRPr lang="en-GB" sz="2000" b="0" i="0" u="none" strike="noStrike" baseline="0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944272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"/>
          <p:cNvSpPr txBox="1">
            <a:spLocks noGrp="1"/>
          </p:cNvSpPr>
          <p:nvPr>
            <p:ph type="title"/>
          </p:nvPr>
        </p:nvSpPr>
        <p:spPr>
          <a:xfrm>
            <a:off x="838200" y="38449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New members</a:t>
            </a:r>
            <a:endParaRPr dirty="0"/>
          </a:p>
        </p:txBody>
      </p:sp>
      <p:sp>
        <p:nvSpPr>
          <p:cNvPr id="2" name="Google Shape;142;p10">
            <a:extLst>
              <a:ext uri="{FF2B5EF4-FFF2-40B4-BE49-F238E27FC236}">
                <a16:creationId xmlns:a16="http://schemas.microsoft.com/office/drawing/2014/main" id="{897F46A9-AA15-0C2D-6D16-ACE6C3795B03}"/>
              </a:ext>
            </a:extLst>
          </p:cNvPr>
          <p:cNvSpPr txBox="1">
            <a:spLocks/>
          </p:cNvSpPr>
          <p:nvPr/>
        </p:nvSpPr>
        <p:spPr>
          <a:xfrm>
            <a:off x="838200" y="1408768"/>
            <a:ext cx="10515600" cy="4566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lt1"/>
              </a:buClr>
              <a:buSzPts val="4400"/>
            </a:pPr>
            <a:r>
              <a:rPr lang="en-GB" sz="2800" dirty="0">
                <a:solidFill>
                  <a:schemeClr val="tx1"/>
                </a:solidFill>
              </a:rPr>
              <a:t>Would you like to……</a:t>
            </a:r>
          </a:p>
          <a:p>
            <a:pPr marL="285750" indent="-285750">
              <a:lnSpc>
                <a:spcPct val="100000"/>
              </a:lnSpc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Contribute to the school in a positive way </a:t>
            </a:r>
          </a:p>
          <a:p>
            <a:pPr marL="285750" indent="-285750">
              <a:lnSpc>
                <a:spcPct val="100000"/>
              </a:lnSpc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Enhance the children's education outside the current curriculum?</a:t>
            </a:r>
          </a:p>
          <a:p>
            <a:pPr>
              <a:buClr>
                <a:schemeClr val="lt1"/>
              </a:buClr>
              <a:buSzPts val="4400"/>
            </a:pPr>
            <a:endParaRPr lang="en-GB" sz="1800" dirty="0">
              <a:solidFill>
                <a:schemeClr val="tx1"/>
              </a:solidFill>
            </a:endParaRPr>
          </a:p>
          <a:p>
            <a:pPr>
              <a:buClr>
                <a:schemeClr val="lt1"/>
              </a:buClr>
              <a:buSzPts val="4400"/>
            </a:pPr>
            <a:r>
              <a:rPr lang="en-GB" sz="2800" dirty="0">
                <a:solidFill>
                  <a:schemeClr val="tx1"/>
                </a:solidFill>
              </a:rPr>
              <a:t>Can you…………….</a:t>
            </a:r>
          </a:p>
          <a:p>
            <a:pPr marL="285750" indent="-285750">
              <a:lnSpc>
                <a:spcPct val="100000"/>
              </a:lnSpc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Work as a team</a:t>
            </a:r>
          </a:p>
          <a:p>
            <a:pPr marL="342900" indent="-342900">
              <a:lnSpc>
                <a:spcPct val="100000"/>
              </a:lnSpc>
              <a:buClr>
                <a:schemeClr val="lt1"/>
              </a:buClr>
              <a:buSzPts val="4400"/>
              <a:buFont typeface="Arial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Communicate well</a:t>
            </a:r>
            <a:endParaRPr lang="en-GB" sz="2400">
              <a:solidFill>
                <a:schemeClr val="tx1"/>
              </a:solidFill>
            </a:endParaRPr>
          </a:p>
          <a:p>
            <a:pPr marL="342900" indent="-342900">
              <a:lnSpc>
                <a:spcPct val="100000"/>
              </a:lnSpc>
              <a:buClr>
                <a:schemeClr val="lt1"/>
              </a:buClr>
              <a:buSzPts val="4400"/>
              <a:buFont typeface="Arial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Bring positivity and enthusiasm</a:t>
            </a:r>
          </a:p>
          <a:p>
            <a:pPr marL="285750" indent="-285750">
              <a:buClr>
                <a:schemeClr val="lt1"/>
              </a:buClr>
              <a:buSzPts val="4400"/>
              <a:buFont typeface="Arial" panose="020B0604020202020204" pitchFamily="34" charset="0"/>
              <a:buChar char="•"/>
            </a:pPr>
            <a:endParaRPr lang="en-GB" sz="1800" dirty="0">
              <a:solidFill>
                <a:schemeClr val="tx1"/>
              </a:solidFill>
            </a:endParaRPr>
          </a:p>
          <a:p>
            <a:pPr algn="ctr">
              <a:buClr>
                <a:schemeClr val="lt1"/>
              </a:buClr>
              <a:buSzPts val="4400"/>
            </a:pPr>
            <a:r>
              <a:rPr lang="en-GB" sz="2800" dirty="0">
                <a:solidFill>
                  <a:schemeClr val="tx1"/>
                </a:solidFill>
              </a:rPr>
              <a:t>We would love to hear from you!</a:t>
            </a:r>
          </a:p>
          <a:p>
            <a:pPr>
              <a:buClr>
                <a:schemeClr val="lt1"/>
              </a:buClr>
              <a:buSzPts val="4400"/>
            </a:pPr>
            <a:endParaRPr lang="en-GB" sz="1800" dirty="0">
              <a:solidFill>
                <a:schemeClr val="tx1"/>
              </a:solidFill>
            </a:endParaRPr>
          </a:p>
          <a:p>
            <a:pPr algn="ctr">
              <a:buClr>
                <a:schemeClr val="lt1"/>
              </a:buClr>
              <a:buSzPts val="4400"/>
            </a:pPr>
            <a:r>
              <a:rPr lang="en-GB" sz="2400" dirty="0">
                <a:solidFill>
                  <a:schemeClr val="tx1"/>
                </a:solidFill>
              </a:rPr>
              <a:t>Committee member			Volunteer</a:t>
            </a:r>
          </a:p>
          <a:p>
            <a:pPr marL="285750" indent="-285750">
              <a:buClr>
                <a:schemeClr val="lt1"/>
              </a:buClr>
              <a:buSzPts val="4400"/>
              <a:buFont typeface="Arial" panose="020B0604020202020204" pitchFamily="34" charset="0"/>
              <a:buChar char="•"/>
            </a:pPr>
            <a:endParaRPr lang="en-GB" sz="1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A098442F-2289-ED99-8E9F-CC4E1662D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7039B0F9-4DF0-6298-7C78-2076BB6CD4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Chair’s report</a:t>
            </a:r>
            <a:endParaRPr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E76E9F-8F56-D6E3-9968-95D3160438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dirty="0"/>
              <a:t>Plans for 2026</a:t>
            </a:r>
          </a:p>
          <a:p>
            <a:pPr marL="114300" indent="0">
              <a:buNone/>
            </a:pPr>
            <a:r>
              <a:rPr lang="en-GB" sz="2400" dirty="0"/>
              <a:t>March -	Egg drop challenge</a:t>
            </a:r>
          </a:p>
          <a:p>
            <a:pPr marL="114300" indent="0">
              <a:buNone/>
            </a:pPr>
            <a:r>
              <a:rPr lang="en-GB" sz="2400" dirty="0"/>
              <a:t>May -  	Sponsored run</a:t>
            </a:r>
          </a:p>
          <a:p>
            <a:pPr marL="114300" indent="0">
              <a:buNone/>
            </a:pPr>
            <a:r>
              <a:rPr lang="en-GB" sz="2400" dirty="0"/>
              <a:t>June - 	Summer Fayre</a:t>
            </a:r>
          </a:p>
          <a:p>
            <a:pPr marL="114300" indent="0">
              <a:buNone/>
            </a:pPr>
            <a:r>
              <a:rPr lang="en-GB" sz="2400" dirty="0"/>
              <a:t>July - 		Leaver’s Celebration</a:t>
            </a:r>
          </a:p>
          <a:p>
            <a:pPr marL="114300" indent="0">
              <a:buNone/>
            </a:pPr>
            <a:endParaRPr lang="en-GB" sz="2400" dirty="0"/>
          </a:p>
          <a:p>
            <a:pPr marL="114300" indent="0">
              <a:buNone/>
            </a:pPr>
            <a:r>
              <a:rPr lang="en-GB" sz="2400" dirty="0"/>
              <a:t>Continuing the EYFS playground renovation</a:t>
            </a:r>
          </a:p>
          <a:p>
            <a:pPr marL="114300" indent="0">
              <a:buNone/>
            </a:pPr>
            <a:r>
              <a:rPr lang="en-GB" sz="2400" dirty="0"/>
              <a:t>Redecorating the web</a:t>
            </a:r>
          </a:p>
          <a:p>
            <a:pPr marL="11430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1999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6">
          <a:extLst>
            <a:ext uri="{FF2B5EF4-FFF2-40B4-BE49-F238E27FC236}">
              <a16:creationId xmlns:a16="http://schemas.microsoft.com/office/drawing/2014/main" id="{1754C97D-E4C9-0A0E-E427-6548C76E0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>
            <a:extLst>
              <a:ext uri="{FF2B5EF4-FFF2-40B4-BE49-F238E27FC236}">
                <a16:creationId xmlns:a16="http://schemas.microsoft.com/office/drawing/2014/main" id="{7C425472-21B5-F9F1-DCC6-27F3ED06650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31874" y="253416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Treasurer’s report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3975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lang="en-GB" sz="3600" dirty="0">
                <a:solidFill>
                  <a:schemeClr val="lt1"/>
                </a:solidFill>
              </a:rPr>
              <a:t>Treasurers Report 1</a:t>
            </a:r>
            <a:r>
              <a:rPr lang="en-GB" sz="3600" baseline="30000" dirty="0">
                <a:solidFill>
                  <a:schemeClr val="lt1"/>
                </a:solidFill>
              </a:rPr>
              <a:t>st</a:t>
            </a:r>
            <a:r>
              <a:rPr lang="en-GB" sz="3600" dirty="0">
                <a:solidFill>
                  <a:schemeClr val="lt1"/>
                </a:solidFill>
              </a:rPr>
              <a:t> January 2025-31</a:t>
            </a:r>
            <a:r>
              <a:rPr lang="en-GB" sz="3600" baseline="30000" dirty="0">
                <a:solidFill>
                  <a:schemeClr val="lt1"/>
                </a:solidFill>
              </a:rPr>
              <a:t>st</a:t>
            </a:r>
            <a:r>
              <a:rPr lang="en-GB" sz="3600" dirty="0">
                <a:solidFill>
                  <a:schemeClr val="lt1"/>
                </a:solidFill>
              </a:rPr>
              <a:t> December 2025</a:t>
            </a:r>
            <a:br>
              <a:rPr lang="en-GB" sz="3600" dirty="0">
                <a:solidFill>
                  <a:schemeClr val="lt1"/>
                </a:solidFill>
              </a:rPr>
            </a:br>
            <a:r>
              <a:rPr lang="en-GB" sz="3600" dirty="0"/>
              <a:t>Total amount raised over year: £12558.15</a:t>
            </a:r>
            <a:br>
              <a:rPr lang="en-GB" sz="3600" dirty="0"/>
            </a:b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F3204E-5506-9D41-A9F7-4B4098158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4382386" cy="4351338"/>
          </a:xfrm>
        </p:spPr>
        <p:txBody>
          <a:bodyPr>
            <a:normAutofit/>
          </a:bodyPr>
          <a:lstStyle/>
          <a:p>
            <a:pPr marL="114300" indent="0" algn="l">
              <a:buNone/>
            </a:pPr>
            <a:r>
              <a:rPr lang="en-GB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Starting Balance:</a:t>
            </a:r>
          </a:p>
          <a:p>
            <a:r>
              <a:rPr lang="en-GB" sz="2400" b="0" i="0" u="none" strike="noStrike" baseline="0" dirty="0"/>
              <a:t>Petty Cash</a:t>
            </a:r>
            <a:r>
              <a:rPr lang="en-GB" sz="2400" dirty="0"/>
              <a:t> £669.38</a:t>
            </a:r>
            <a:endParaRPr lang="en-GB" sz="2400" b="0" i="0" u="none" strike="noStrike" baseline="0" dirty="0">
              <a:highlight>
                <a:srgbClr val="FFFF00"/>
              </a:highlight>
            </a:endParaRPr>
          </a:p>
          <a:p>
            <a:pPr algn="l"/>
            <a:r>
              <a:rPr lang="en-GB" sz="2400" b="0" i="0" u="none" strike="noStrike" baseline="0" dirty="0"/>
              <a:t>Lloyds Bank Account </a:t>
            </a:r>
            <a:r>
              <a:rPr lang="en-GB" sz="2400" dirty="0"/>
              <a:t>£2070.44</a:t>
            </a:r>
            <a:endParaRPr lang="en-GB" sz="2400" b="0" i="0" u="none" strike="noStrike" baseline="0" dirty="0"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8C96373-1263-5CF3-CF68-36F989252BC0}"/>
              </a:ext>
            </a:extLst>
          </p:cNvPr>
          <p:cNvSpPr txBox="1">
            <a:spLocks/>
          </p:cNvSpPr>
          <p:nvPr/>
        </p:nvSpPr>
        <p:spPr>
          <a:xfrm>
            <a:off x="5870944" y="1690688"/>
            <a:ext cx="4382386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l">
              <a:buNone/>
            </a:pPr>
            <a:r>
              <a:rPr lang="en-GB" sz="3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Closing Balance:</a:t>
            </a:r>
          </a:p>
          <a:p>
            <a:r>
              <a:rPr lang="en-GB" sz="2400" b="0" i="0" u="none" strike="noStrike" baseline="0" dirty="0"/>
              <a:t>Petty Cash</a:t>
            </a:r>
            <a:r>
              <a:rPr lang="en-GB" sz="2400" dirty="0"/>
              <a:t> 771.96</a:t>
            </a:r>
            <a:endParaRPr lang="en-GB" sz="2400" b="0" i="0" u="none" strike="noStrike" baseline="0" dirty="0">
              <a:highlight>
                <a:srgbClr val="FFFF00"/>
              </a:highlight>
            </a:endParaRPr>
          </a:p>
          <a:p>
            <a:pPr algn="l"/>
            <a:r>
              <a:rPr lang="en-GB" sz="2400" b="0" i="0" u="none" strike="noStrike" baseline="0" dirty="0"/>
              <a:t>Lloyds Bank Account </a:t>
            </a:r>
            <a:r>
              <a:rPr lang="en-GB" sz="2400" dirty="0"/>
              <a:t>£10633.52</a:t>
            </a:r>
            <a:endParaRPr lang="en-GB" sz="2400" b="0" i="0" u="none" strike="noStrike" baseline="0" dirty="0"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sz="24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sz="24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17">
          <a:extLst>
            <a:ext uri="{FF2B5EF4-FFF2-40B4-BE49-F238E27FC236}">
              <a16:creationId xmlns:a16="http://schemas.microsoft.com/office/drawing/2014/main" id="{F2473D3C-05C7-C472-2BA1-8990C5FFE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">
            <a:extLst>
              <a:ext uri="{FF2B5EF4-FFF2-40B4-BE49-F238E27FC236}">
                <a16:creationId xmlns:a16="http://schemas.microsoft.com/office/drawing/2014/main" id="{3BE86800-A252-04EF-3902-291DDF49379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-1407"/>
            <a:ext cx="10515600" cy="1301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Fundraising</a:t>
            </a:r>
          </a:p>
        </p:txBody>
      </p:sp>
      <p:sp>
        <p:nvSpPr>
          <p:cNvPr id="119" name="Google Shape;119;p6">
            <a:extLst>
              <a:ext uri="{FF2B5EF4-FFF2-40B4-BE49-F238E27FC236}">
                <a16:creationId xmlns:a16="http://schemas.microsoft.com/office/drawing/2014/main" id="{F90EFF1A-69B4-7E32-72FA-DF4383A64B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73237" y="917496"/>
            <a:ext cx="10380563" cy="5259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spcBef>
                <a:spcPts val="0"/>
              </a:spcBef>
              <a:buSzPts val="4000"/>
              <a:buNone/>
            </a:pPr>
            <a:r>
              <a:rPr lang="en-GB" sz="3000" dirty="0"/>
              <a:t>Total £12558.15</a:t>
            </a:r>
          </a:p>
          <a:p>
            <a:pPr marL="0" indent="0">
              <a:spcBef>
                <a:spcPts val="0"/>
              </a:spcBef>
              <a:buSzPts val="4000"/>
              <a:buNone/>
            </a:pPr>
            <a:endParaRPr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3804132-907F-7EEB-372B-190F0671C1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8022626"/>
              </p:ext>
            </p:extLst>
          </p:nvPr>
        </p:nvGraphicFramePr>
        <p:xfrm>
          <a:off x="3800354" y="1061012"/>
          <a:ext cx="6271654" cy="668945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135827">
                  <a:extLst>
                    <a:ext uri="{9D8B030D-6E8A-4147-A177-3AD203B41FA5}">
                      <a16:colId xmlns:a16="http://schemas.microsoft.com/office/drawing/2014/main" val="1579570369"/>
                    </a:ext>
                  </a:extLst>
                </a:gridCol>
                <a:gridCol w="3135827">
                  <a:extLst>
                    <a:ext uri="{9D8B030D-6E8A-4147-A177-3AD203B41FA5}">
                      <a16:colId xmlns:a16="http://schemas.microsoft.com/office/drawing/2014/main" val="2369406568"/>
                    </a:ext>
                  </a:extLst>
                </a:gridCol>
              </a:tblGrid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1" i="0" u="none" strike="noStrike" dirty="0">
                          <a:effectLst/>
                          <a:latin typeface="Aptos"/>
                        </a:rPr>
                        <a:t>Event/Donation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1" i="0" u="none" strike="noStrike" dirty="0">
                          <a:effectLst/>
                          <a:latin typeface="Aptos"/>
                        </a:rPr>
                        <a:t>Amount raised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4670840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Donation S&amp;B company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£360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2562836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Donation Parent 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5933279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Easter Raffle 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£237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6584254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Easter Competition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£23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64802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Sale from soft play equipment at school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£40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9951545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Donation Pat Hooton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£20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1087069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Donation from C&amp;B Company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£100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0854650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Break the rules day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£84.50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8067400"/>
                  </a:ext>
                </a:extLst>
              </a:tr>
              <a:tr h="116005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Summer Fayre and Raffle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£819.10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3404031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School Disco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£105.36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235663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Bake off 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£129.25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1562835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Halloween Disco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£122.90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8542957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Christmas Eve Boxes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£135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107810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Christmas fayre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£207.20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2472795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Christmas cards-class fundraising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£40.60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1994385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Christmas Raffle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£237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5978080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 err="1">
                          <a:effectLst/>
                          <a:latin typeface="Aptos"/>
                        </a:rPr>
                        <a:t>Parentkind</a:t>
                      </a: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 Asda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£90.37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1842195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Tesco reading shelter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£1125+£375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604250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 err="1">
                          <a:effectLst/>
                          <a:latin typeface="Aptos"/>
                        </a:rPr>
                        <a:t>Walkeringham</a:t>
                      </a: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 Parish 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Council</a:t>
                      </a:r>
                      <a:endParaRPr lang="en-US" b="0" i="0" dirty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£330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6234227"/>
                  </a:ext>
                </a:extLst>
              </a:tr>
              <a:tr h="27647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East Riding of Yorkshire Grant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£7966.87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62709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60291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01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sz="4400">
                <a:solidFill>
                  <a:schemeClr val="lt1"/>
                </a:solidFill>
              </a:rPr>
              <a:t>Amount spent</a:t>
            </a:r>
            <a:endParaRPr/>
          </a:p>
        </p:txBody>
      </p:sp>
      <p:sp>
        <p:nvSpPr>
          <p:cNvPr id="119" name="Google Shape;119;p6"/>
          <p:cNvSpPr txBox="1">
            <a:spLocks noGrp="1"/>
          </p:cNvSpPr>
          <p:nvPr>
            <p:ph type="body" idx="1"/>
          </p:nvPr>
        </p:nvSpPr>
        <p:spPr>
          <a:xfrm>
            <a:off x="838200" y="1467293"/>
            <a:ext cx="10515600" cy="4709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spcBef>
                <a:spcPts val="0"/>
              </a:spcBef>
              <a:buSzPts val="4000"/>
              <a:buNone/>
            </a:pPr>
            <a:r>
              <a:rPr lang="en-GB" sz="3000" dirty="0"/>
              <a:t>Total £569.04</a:t>
            </a:r>
          </a:p>
          <a:p>
            <a:pPr marL="0" indent="0">
              <a:spcBef>
                <a:spcPts val="0"/>
              </a:spcBef>
              <a:buSzPts val="4000"/>
              <a:buNone/>
            </a:pPr>
            <a:endParaRPr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40B2245-3450-5261-51C4-1FA94BD994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327556"/>
              </p:ext>
            </p:extLst>
          </p:nvPr>
        </p:nvGraphicFramePr>
        <p:xfrm>
          <a:off x="1253924" y="1996632"/>
          <a:ext cx="8047014" cy="376087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023507">
                  <a:extLst>
                    <a:ext uri="{9D8B030D-6E8A-4147-A177-3AD203B41FA5}">
                      <a16:colId xmlns:a16="http://schemas.microsoft.com/office/drawing/2014/main" val="3822134837"/>
                    </a:ext>
                  </a:extLst>
                </a:gridCol>
                <a:gridCol w="4023507">
                  <a:extLst>
                    <a:ext uri="{9D8B030D-6E8A-4147-A177-3AD203B41FA5}">
                      <a16:colId xmlns:a16="http://schemas.microsoft.com/office/drawing/2014/main" val="918423989"/>
                    </a:ext>
                  </a:extLst>
                </a:gridCol>
              </a:tblGrid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1" i="0" u="none" strike="noStrike" dirty="0">
                          <a:effectLst/>
                          <a:latin typeface="Aptos"/>
                        </a:rPr>
                        <a:t>Event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1" i="0" u="none" strike="noStrike" dirty="0">
                          <a:effectLst/>
                          <a:latin typeface="Aptos"/>
                        </a:rPr>
                        <a:t>Cost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0655698"/>
                  </a:ext>
                </a:extLst>
              </a:tr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 err="1">
                          <a:effectLst/>
                          <a:latin typeface="Aptos"/>
                        </a:rPr>
                        <a:t>Parentkind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 subscription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£115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0173496"/>
                  </a:ext>
                </a:extLst>
              </a:tr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Easter prizes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£25.50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3544825"/>
                  </a:ext>
                </a:extLst>
              </a:tr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Service Charge Lloyds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£60.98 </a:t>
                      </a:r>
                      <a:endParaRPr lang="en-US" sz="1200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5268506"/>
                  </a:ext>
                </a:extLst>
              </a:tr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Summer Fayre/disco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£133.87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5463372"/>
                  </a:ext>
                </a:extLst>
              </a:tr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Lottery License 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£40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901157"/>
                  </a:ext>
                </a:extLst>
              </a:tr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Bake off prizes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£22.27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9578831"/>
                  </a:ext>
                </a:extLst>
              </a:tr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Halloween prizes/food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£51.73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9152221"/>
                  </a:ext>
                </a:extLst>
              </a:tr>
              <a:tr h="417875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Christmas fayre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 dirty="0">
                          <a:effectLst/>
                          <a:latin typeface="Aptos"/>
                        </a:rPr>
                        <a:t>£119.69</a:t>
                      </a:r>
                      <a:r>
                        <a:rPr lang="en-US" sz="1200" b="0" i="0" dirty="0">
                          <a:effectLst/>
                          <a:latin typeface="Aptos"/>
                        </a:rPr>
                        <a:t> </a:t>
                      </a:r>
                      <a:endParaRPr lang="en-US" b="0" i="0" dirty="0">
                        <a:effectLst/>
                        <a:latin typeface="Apto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49287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How the funds were put back into the school</a:t>
            </a:r>
            <a:endParaRPr dirty="0"/>
          </a:p>
        </p:txBody>
      </p:sp>
      <p:sp>
        <p:nvSpPr>
          <p:cNvPr id="125" name="Google Shape;125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indent="0">
              <a:buNone/>
            </a:pPr>
            <a:r>
              <a:rPr lang="en-GB" sz="2400" dirty="0"/>
              <a:t>Total £3287.50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6A2007-26ED-24D3-CBB4-EBEB344038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707229"/>
              </p:ext>
            </p:extLst>
          </p:nvPr>
        </p:nvGraphicFramePr>
        <p:xfrm>
          <a:off x="1022430" y="2363164"/>
          <a:ext cx="8047016" cy="37022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023508">
                  <a:extLst>
                    <a:ext uri="{9D8B030D-6E8A-4147-A177-3AD203B41FA5}">
                      <a16:colId xmlns:a16="http://schemas.microsoft.com/office/drawing/2014/main" val="1782400340"/>
                    </a:ext>
                  </a:extLst>
                </a:gridCol>
                <a:gridCol w="4023508">
                  <a:extLst>
                    <a:ext uri="{9D8B030D-6E8A-4147-A177-3AD203B41FA5}">
                      <a16:colId xmlns:a16="http://schemas.microsoft.com/office/drawing/2014/main" val="1993681159"/>
                    </a:ext>
                  </a:extLst>
                </a:gridCol>
              </a:tblGrid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1" i="0" u="none" strike="noStrike">
                          <a:effectLst/>
                          <a:latin typeface="Aptos" panose="020B0004020202020204" pitchFamily="34" charset="0"/>
                        </a:rPr>
                        <a:t>Event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1" i="0" u="none" strike="noStrike">
                          <a:effectLst/>
                          <a:latin typeface="Aptos" panose="020B0004020202020204" pitchFamily="34" charset="0"/>
                        </a:rPr>
                        <a:t>Cost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846694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Coach trip (Unity)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£305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819566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Easter eggs and prizes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£25.75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8515832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Reading Shelter-Collaborate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£1798.80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5616276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Coach-butterfly house 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£395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02404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Leavers Gift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£21.95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2490142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Coach-Bassetlaw Museum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£147.50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2186955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Panto Icecreams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£97.50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7758524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Coach Panto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£450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4705389"/>
                  </a:ext>
                </a:extLst>
              </a:tr>
              <a:tr h="37022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Selection Boxes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US" sz="1200" b="0" i="0" u="none" strike="noStrike">
                          <a:effectLst/>
                          <a:latin typeface="Aptos" panose="020B0004020202020204" pitchFamily="34" charset="0"/>
                        </a:rPr>
                        <a:t>£46</a:t>
                      </a:r>
                      <a:r>
                        <a:rPr lang="en-US" sz="1200" b="0" i="0">
                          <a:effectLst/>
                          <a:latin typeface="Aptos" panose="020B0004020202020204" pitchFamily="34" charset="0"/>
                        </a:rPr>
                        <a:t> </a:t>
                      </a:r>
                      <a:endParaRPr lang="en-US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289105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23">
          <a:extLst>
            <a:ext uri="{FF2B5EF4-FFF2-40B4-BE49-F238E27FC236}">
              <a16:creationId xmlns:a16="http://schemas.microsoft.com/office/drawing/2014/main" id="{2F53425D-20F2-C6E0-8C5F-03682EEFC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">
            <a:extLst>
              <a:ext uri="{FF2B5EF4-FFF2-40B4-BE49-F238E27FC236}">
                <a16:creationId xmlns:a16="http://schemas.microsoft.com/office/drawing/2014/main" id="{62F0F4EC-D433-57DD-4079-290AA86454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lt1"/>
                </a:solidFill>
              </a:rPr>
              <a:t>Mark</a:t>
            </a:r>
            <a:endParaRPr dirty="0"/>
          </a:p>
        </p:txBody>
      </p:sp>
      <p:sp>
        <p:nvSpPr>
          <p:cNvPr id="125" name="Google Shape;125;p7">
            <a:extLst>
              <a:ext uri="{FF2B5EF4-FFF2-40B4-BE49-F238E27FC236}">
                <a16:creationId xmlns:a16="http://schemas.microsoft.com/office/drawing/2014/main" id="{D7DFDBA5-95D1-60D2-52E1-F86A28E5146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indent="0">
              <a:buNone/>
            </a:pP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41D85-C92A-788B-35DF-98CA114F1A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37891">
            <a:off x="396913" y="1401082"/>
            <a:ext cx="3918857" cy="2939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52E266-CE12-5A3C-EF42-691D26009F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779" t="24653" r="38815" b="7778"/>
          <a:stretch>
            <a:fillRect/>
          </a:stretch>
        </p:blipFill>
        <p:spPr>
          <a:xfrm rot="1159196">
            <a:off x="7299563" y="993015"/>
            <a:ext cx="4245428" cy="46339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566D3E-7F69-196C-62FB-CA14D4E6CA1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9318" r="38995" b="37937"/>
          <a:stretch>
            <a:fillRect/>
          </a:stretch>
        </p:blipFill>
        <p:spPr>
          <a:xfrm>
            <a:off x="4341511" y="1382809"/>
            <a:ext cx="3137807" cy="36172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475F04-A75D-7617-0D50-5F3505A0642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052" t="7937" r="2133" b="36551"/>
          <a:stretch>
            <a:fillRect/>
          </a:stretch>
        </p:blipFill>
        <p:spPr>
          <a:xfrm>
            <a:off x="587830" y="4058117"/>
            <a:ext cx="9437914" cy="380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9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3"/>
          <p:cNvSpPr txBox="1">
            <a:spLocks noGrp="1"/>
          </p:cNvSpPr>
          <p:nvPr>
            <p:ph type="title"/>
          </p:nvPr>
        </p:nvSpPr>
        <p:spPr>
          <a:xfrm>
            <a:off x="838200" y="253936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Any other business?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527</Words>
  <Application>Microsoft Office PowerPoint</Application>
  <PresentationFormat>Widescreen</PresentationFormat>
  <Paragraphs>107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AGM 2024</vt:lpstr>
      <vt:lpstr>WELCOME AND THANK YOU</vt:lpstr>
      <vt:lpstr>Chair’s report</vt:lpstr>
      <vt:lpstr>Chair’s report</vt:lpstr>
      <vt:lpstr>Chair’s report</vt:lpstr>
      <vt:lpstr>Chair’s report</vt:lpstr>
      <vt:lpstr>Chair’s report</vt:lpstr>
      <vt:lpstr>Chair’s report</vt:lpstr>
      <vt:lpstr>Chair’s report</vt:lpstr>
      <vt:lpstr>New members</vt:lpstr>
      <vt:lpstr>Chair’s report</vt:lpstr>
      <vt:lpstr>Treasurer’s report</vt:lpstr>
      <vt:lpstr>Treasurers Report 1st January 2025-31st December 2025 Total amount raised over year: £12558.15 </vt:lpstr>
      <vt:lpstr>Fundraising</vt:lpstr>
      <vt:lpstr>Amount spent</vt:lpstr>
      <vt:lpstr>How the funds were put back into the school</vt:lpstr>
      <vt:lpstr>Mark</vt:lpstr>
      <vt:lpstr>Any other business?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Ellen Armstrong</dc:creator>
  <cp:lastModifiedBy>Ellen Armstrong</cp:lastModifiedBy>
  <cp:revision>88</cp:revision>
  <dcterms:created xsi:type="dcterms:W3CDTF">2024-01-29T10:22:27Z</dcterms:created>
  <dcterms:modified xsi:type="dcterms:W3CDTF">2026-09-02T22:30:06Z</dcterms:modified>
</cp:coreProperties>
</file>